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486" r:id="rId2"/>
    <p:sldId id="14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578152-5A8B-4D41-97E6-3A73CA45B73C}" v="1" dt="2025-06-06T15:26:33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96FAA-49B5-3150-669D-EDF1682985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FE169B-5ED2-5A68-AD22-D2A30F38B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2D143-7066-27C3-0A79-C60B8485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08221-16A4-F8F6-BB8A-026CB3C94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D4556-433D-607F-5C34-703BEDA02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4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16EAD-33AD-C16D-0225-5B96367D1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1127D-9C02-EA00-533C-9E30BB0974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DBD5E-451B-BA5A-202F-B2CE910E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7EF85-EA3C-70FA-874E-90C92189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46E6A-DA55-9D3E-532A-F38FC2F5C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82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7C03F4-BEDC-D3C0-D3EF-A894CDA01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FE69E-D76C-D534-233D-D817C6FD4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F04DD-4B35-0F55-068C-75F379F08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B090B-D99A-C4BB-F092-808B66B38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37ADF-6D55-BE19-3E5E-A646B69E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9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7B9B6-E5AC-6907-8AB5-C4432CB65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CB985-EDE7-9544-F1AD-8C64BE00F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CEBFF-823E-B658-2338-8C1714DC7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DC83F-9951-D92D-6ED8-A7D52D71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E1645-BCBF-16FE-A9F5-C27E0F46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D42FF-FB77-99E3-FBCD-A8332A827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5A006-1DE3-014A-7F02-EEF2AE983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8A151-A0D2-7940-4DD4-57775F8C9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136B3-B174-FE54-DD50-DBCB3FE7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857B-52F9-1B18-A071-0EDD6682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6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C388-1565-9CB5-B7E3-6C1257CA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3A2B5-D0AC-6EB3-27F9-61FD1A20B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53CF2-F0D5-D522-36E1-2A74B146E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AC1BC-7EFA-8D52-2D76-9F7788EBE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7602B-3A9A-66CF-CF43-A997FB179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6F30B2-8CFE-B59A-A7EC-8FBFA908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6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53D0-4782-ACD0-8CF2-961A352C9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6745A-F3EC-ECDB-E707-CBF91C2FE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0AE8A-DBCB-69AD-4595-ABAFBF126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D76FD-1AA4-8F74-A369-B33A6E8A7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8F1889-0102-0270-D079-412FDED84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2809C-DE59-906E-4277-0AFB3BE12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3F91FC-9A8A-5A32-D243-0186FF57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DA9D51-9C7D-FB6D-BE2B-587F1DAC6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2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5F6BE-7EA2-C0E9-4C3E-57228792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A824C6-CC56-86C4-A519-CFF4DF341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C52E1-838A-8DD7-C0E0-B4490399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955178-3309-8F9E-1DEB-B5437391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40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A4928E-790C-E71E-27FB-01B2487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91B37-6144-D072-72B9-B468ED0D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E6DE08-CC1F-847B-32DE-797DB901D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25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51680-2643-8E73-BA72-F2A52F8E5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9E141-5F04-1196-35A7-90F5DC496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5A6664-6D0A-3B1F-6B8F-EE1FD158B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607A3-1B60-7BD2-A3D3-80E2355F5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D1512-DC65-7E0F-5442-849E731BA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77D3C-9510-0E7D-C7E1-4CC145B0E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4136A-33CC-7281-8B9B-C4D3F1B9D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F536D4-9B77-73C2-E6F4-9E22A0662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056F56-12EA-70E5-C0C2-5E4186077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D2EB5-633E-6B0D-0595-4A68297E7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19C55-4CFB-A968-A5C8-2465AF809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E06FA-E182-5030-86F9-3C1A5301B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28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CA383-CCF9-104C-55DB-E7D044CEB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F53C7-ADA4-FCE8-69F4-3A0BB2DD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F4CD0-0413-F468-3EDD-810969E567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EEAF22-A42A-D54D-8352-3C7F0EAE03D1}" type="datetimeFigureOut">
              <a:rPr lang="en-US" smtClean="0"/>
              <a:t>7/25/2025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EE0D8-DE5D-24DC-C094-6E1CD364A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A126B-9308-7986-3F1D-E3EDBDE55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52C6C8-D346-404F-BA63-4B88A601A6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88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BC6AB-B08D-6C8C-7FAF-93B33D30E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1E30C8-8A00-4609-9267-445D854DC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168" y="270732"/>
            <a:ext cx="10515600" cy="1325563"/>
          </a:xfrm>
        </p:spPr>
        <p:txBody>
          <a:bodyPr/>
          <a:lstStyle/>
          <a:p>
            <a:r>
              <a:rPr lang="en-US" dirty="0"/>
              <a:t>Process Map of Clinic Work Flow</a:t>
            </a:r>
          </a:p>
        </p:txBody>
      </p:sp>
      <p:pic>
        <p:nvPicPr>
          <p:cNvPr id="9" name="Picture 8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1711FE18-F073-E521-6931-8A95CA016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0" y="274636"/>
            <a:ext cx="1715908" cy="2249160"/>
          </a:xfrm>
          <a:prstGeom prst="rect">
            <a:avLst/>
          </a:prstGeom>
        </p:spPr>
      </p:pic>
      <p:sp>
        <p:nvSpPr>
          <p:cNvPr id="10" name="Preparation 9">
            <a:extLst>
              <a:ext uri="{FF2B5EF4-FFF2-40B4-BE49-F238E27FC236}">
                <a16:creationId xmlns:a16="http://schemas.microsoft.com/office/drawing/2014/main" id="{0E5D2EB8-BCF8-C040-6436-10B7C8CAA918}"/>
              </a:ext>
            </a:extLst>
          </p:cNvPr>
          <p:cNvSpPr/>
          <p:nvPr/>
        </p:nvSpPr>
        <p:spPr>
          <a:xfrm>
            <a:off x="2884393" y="1734207"/>
            <a:ext cx="2063749" cy="1093076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Contraceptive visit initiation</a:t>
            </a:r>
          </a:p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Pt enters clinic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667E34-940D-88EA-9398-D0B347580D4E}"/>
              </a:ext>
            </a:extLst>
          </p:cNvPr>
          <p:cNvSpPr/>
          <p:nvPr/>
        </p:nvSpPr>
        <p:spPr>
          <a:xfrm>
            <a:off x="5507316" y="2029810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Front desk staff confirms reason for the visit</a:t>
            </a: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21299FCB-3F23-17E2-B307-F6F76124D5B7}"/>
              </a:ext>
            </a:extLst>
          </p:cNvPr>
          <p:cNvSpPr/>
          <p:nvPr/>
        </p:nvSpPr>
        <p:spPr>
          <a:xfrm>
            <a:off x="6273413" y="3077389"/>
            <a:ext cx="1469510" cy="81933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Wait room</a:t>
            </a:r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A22328AD-FA5D-6765-95F5-FEDEB0F5D113}"/>
              </a:ext>
            </a:extLst>
          </p:cNvPr>
          <p:cNvSpPr/>
          <p:nvPr/>
        </p:nvSpPr>
        <p:spPr>
          <a:xfrm>
            <a:off x="10053109" y="2832523"/>
            <a:ext cx="2029509" cy="1064201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Does the pt have insurance?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09A8ACE-E4BD-EAAC-0C9A-F8ED1FC8085D}"/>
              </a:ext>
            </a:extLst>
          </p:cNvPr>
          <p:cNvCxnSpPr>
            <a:cxnSpLocks/>
          </p:cNvCxnSpPr>
          <p:nvPr/>
        </p:nvCxnSpPr>
        <p:spPr>
          <a:xfrm>
            <a:off x="4948142" y="2276803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2812745-6285-18C4-930E-B95B008FEDBA}"/>
              </a:ext>
            </a:extLst>
          </p:cNvPr>
          <p:cNvCxnSpPr>
            <a:cxnSpLocks/>
          </p:cNvCxnSpPr>
          <p:nvPr/>
        </p:nvCxnSpPr>
        <p:spPr>
          <a:xfrm>
            <a:off x="7609385" y="2217639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AA7B349-D7C4-4BD2-C66E-E65A008B5005}"/>
              </a:ext>
            </a:extLst>
          </p:cNvPr>
          <p:cNvSpPr/>
          <p:nvPr/>
        </p:nvSpPr>
        <p:spPr>
          <a:xfrm>
            <a:off x="8168559" y="2043562"/>
            <a:ext cx="244447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Patient completes paperwork, insurance status confirmed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39DB02B-2986-5A61-C00E-1A74F1B5DF5B}"/>
              </a:ext>
            </a:extLst>
          </p:cNvPr>
          <p:cNvCxnSpPr>
            <a:cxnSpLocks/>
          </p:cNvCxnSpPr>
          <p:nvPr/>
        </p:nvCxnSpPr>
        <p:spPr>
          <a:xfrm>
            <a:off x="11067864" y="2276803"/>
            <a:ext cx="0" cy="54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1A4ED0-D3B9-B7AD-3F5E-AD3463B7789F}"/>
              </a:ext>
            </a:extLst>
          </p:cNvPr>
          <p:cNvCxnSpPr>
            <a:cxnSpLocks/>
            <a:stCxn id="24" idx="2"/>
          </p:cNvCxnSpPr>
          <p:nvPr/>
        </p:nvCxnSpPr>
        <p:spPr>
          <a:xfrm flipH="1" flipV="1">
            <a:off x="7733189" y="3389681"/>
            <a:ext cx="1780424" cy="1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D670110F-9CB4-E981-3F83-19B84B1059BB}"/>
              </a:ext>
            </a:extLst>
          </p:cNvPr>
          <p:cNvSpPr/>
          <p:nvPr/>
        </p:nvSpPr>
        <p:spPr>
          <a:xfrm>
            <a:off x="9513613" y="3153733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2E68508-E814-5DF1-69F5-B02B3821BA72}"/>
              </a:ext>
            </a:extLst>
          </p:cNvPr>
          <p:cNvSpPr/>
          <p:nvPr/>
        </p:nvSpPr>
        <p:spPr>
          <a:xfrm>
            <a:off x="10798734" y="3896724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587C858-D4AB-1AF7-0885-5481DC62EAD5}"/>
              </a:ext>
            </a:extLst>
          </p:cNvPr>
          <p:cNvCxnSpPr>
            <a:cxnSpLocks/>
          </p:cNvCxnSpPr>
          <p:nvPr/>
        </p:nvCxnSpPr>
        <p:spPr>
          <a:xfrm flipH="1" flipV="1">
            <a:off x="10260476" y="4287815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1BBFF23-1C4A-8920-851F-35F9A5EBFCAC}"/>
              </a:ext>
            </a:extLst>
          </p:cNvPr>
          <p:cNvSpPr/>
          <p:nvPr/>
        </p:nvSpPr>
        <p:spPr>
          <a:xfrm>
            <a:off x="8153191" y="3974003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Referred to benefits coordinator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2116FA4-9CF8-3CF8-9824-F60191B91DCF}"/>
              </a:ext>
            </a:extLst>
          </p:cNvPr>
          <p:cNvCxnSpPr>
            <a:stCxn id="18" idx="3"/>
          </p:cNvCxnSpPr>
          <p:nvPr/>
        </p:nvCxnSpPr>
        <p:spPr>
          <a:xfrm>
            <a:off x="10613036" y="2290555"/>
            <a:ext cx="4548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E2832AD-95D1-F23E-0287-95AE914942E9}"/>
              </a:ext>
            </a:extLst>
          </p:cNvPr>
          <p:cNvCxnSpPr>
            <a:cxnSpLocks/>
          </p:cNvCxnSpPr>
          <p:nvPr/>
        </p:nvCxnSpPr>
        <p:spPr>
          <a:xfrm>
            <a:off x="7008168" y="4310939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ED39C44-EF14-4A19-1AC0-F759B7ECD7B6}"/>
              </a:ext>
            </a:extLst>
          </p:cNvPr>
          <p:cNvCxnSpPr>
            <a:cxnSpLocks/>
          </p:cNvCxnSpPr>
          <p:nvPr/>
        </p:nvCxnSpPr>
        <p:spPr>
          <a:xfrm flipV="1">
            <a:off x="7008168" y="3945179"/>
            <a:ext cx="0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FCDA546-13A3-9679-B926-7A56583C4658}"/>
              </a:ext>
            </a:extLst>
          </p:cNvPr>
          <p:cNvCxnSpPr>
            <a:cxnSpLocks/>
          </p:cNvCxnSpPr>
          <p:nvPr/>
        </p:nvCxnSpPr>
        <p:spPr>
          <a:xfrm flipH="1">
            <a:off x="5735155" y="3487056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B3692541-BB93-4733-F041-16C8521C497B}"/>
              </a:ext>
            </a:extLst>
          </p:cNvPr>
          <p:cNvSpPr/>
          <p:nvPr/>
        </p:nvSpPr>
        <p:spPr>
          <a:xfrm>
            <a:off x="3600809" y="3280325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Triage, SINC screener by MA, EHR note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A6C3572-B741-C59A-97DF-5238BB7B2A5A}"/>
              </a:ext>
            </a:extLst>
          </p:cNvPr>
          <p:cNvCxnSpPr>
            <a:cxnSpLocks/>
          </p:cNvCxnSpPr>
          <p:nvPr/>
        </p:nvCxnSpPr>
        <p:spPr>
          <a:xfrm flipH="1">
            <a:off x="2609254" y="3527318"/>
            <a:ext cx="9160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mond 40">
            <a:extLst>
              <a:ext uri="{FF2B5EF4-FFF2-40B4-BE49-F238E27FC236}">
                <a16:creationId xmlns:a16="http://schemas.microsoft.com/office/drawing/2014/main" id="{D7AAEA09-FEDF-BFAD-5DD1-8CA5174DC703}"/>
              </a:ext>
            </a:extLst>
          </p:cNvPr>
          <p:cNvSpPr/>
          <p:nvPr/>
        </p:nvSpPr>
        <p:spPr>
          <a:xfrm>
            <a:off x="888130" y="2935426"/>
            <a:ext cx="1715908" cy="1205793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SINC Screener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AD5F7B4-2DD7-6CB1-3D29-1F4A57F4B349}"/>
              </a:ext>
            </a:extLst>
          </p:cNvPr>
          <p:cNvSpPr/>
          <p:nvPr/>
        </p:nvSpPr>
        <p:spPr>
          <a:xfrm>
            <a:off x="1471739" y="4179165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F16A186-D0F9-9386-14C7-C88097EC74C6}"/>
              </a:ext>
            </a:extLst>
          </p:cNvPr>
          <p:cNvSpPr/>
          <p:nvPr/>
        </p:nvSpPr>
        <p:spPr>
          <a:xfrm>
            <a:off x="351286" y="3308510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829C7BD-7389-A0C4-B025-5E42431DBCFD}"/>
              </a:ext>
            </a:extLst>
          </p:cNvPr>
          <p:cNvCxnSpPr>
            <a:cxnSpLocks/>
          </p:cNvCxnSpPr>
          <p:nvPr/>
        </p:nvCxnSpPr>
        <p:spPr>
          <a:xfrm>
            <a:off x="620415" y="3882563"/>
            <a:ext cx="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40B71D96-AF26-BCCA-AE6D-08FAA306CBC9}"/>
              </a:ext>
            </a:extLst>
          </p:cNvPr>
          <p:cNvSpPr/>
          <p:nvPr/>
        </p:nvSpPr>
        <p:spPr>
          <a:xfrm>
            <a:off x="142504" y="4084883"/>
            <a:ext cx="1004337" cy="81117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EHR note reason, usual care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6AB8DB5-020A-11D7-8928-3A931C03849D}"/>
              </a:ext>
            </a:extLst>
          </p:cNvPr>
          <p:cNvCxnSpPr>
            <a:cxnSpLocks/>
          </p:cNvCxnSpPr>
          <p:nvPr/>
        </p:nvCxnSpPr>
        <p:spPr>
          <a:xfrm>
            <a:off x="1720855" y="4704704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13A169C-EB67-D7A3-5CE0-B7BAC0817CEC}"/>
              </a:ext>
            </a:extLst>
          </p:cNvPr>
          <p:cNvCxnSpPr>
            <a:cxnSpLocks/>
          </p:cNvCxnSpPr>
          <p:nvPr/>
        </p:nvCxnSpPr>
        <p:spPr>
          <a:xfrm>
            <a:off x="2246171" y="55730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787E177B-9ACF-6E7B-A9BB-2EF965A4013E}"/>
              </a:ext>
            </a:extLst>
          </p:cNvPr>
          <p:cNvSpPr/>
          <p:nvPr/>
        </p:nvSpPr>
        <p:spPr>
          <a:xfrm>
            <a:off x="1039401" y="5163408"/>
            <a:ext cx="1206770" cy="8193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EHR note, inform provider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BE8D701-F3C0-0E76-D0F1-16D0ACB2942A}"/>
              </a:ext>
            </a:extLst>
          </p:cNvPr>
          <p:cNvSpPr/>
          <p:nvPr/>
        </p:nvSpPr>
        <p:spPr>
          <a:xfrm>
            <a:off x="4550276" y="5254582"/>
            <a:ext cx="91603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PCCC</a:t>
            </a:r>
          </a:p>
        </p:txBody>
      </p:sp>
      <p:sp>
        <p:nvSpPr>
          <p:cNvPr id="51" name="Cloud 50">
            <a:extLst>
              <a:ext uri="{FF2B5EF4-FFF2-40B4-BE49-F238E27FC236}">
                <a16:creationId xmlns:a16="http://schemas.microsoft.com/office/drawing/2014/main" id="{A5030782-F9B2-ED51-403B-877DD57F2589}"/>
              </a:ext>
            </a:extLst>
          </p:cNvPr>
          <p:cNvSpPr/>
          <p:nvPr/>
        </p:nvSpPr>
        <p:spPr>
          <a:xfrm>
            <a:off x="2641294" y="5091908"/>
            <a:ext cx="1469510" cy="81933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Exam room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9032846-800C-9E33-2D97-534C034EE582}"/>
              </a:ext>
            </a:extLst>
          </p:cNvPr>
          <p:cNvCxnSpPr>
            <a:cxnSpLocks/>
          </p:cNvCxnSpPr>
          <p:nvPr/>
        </p:nvCxnSpPr>
        <p:spPr>
          <a:xfrm>
            <a:off x="4110804" y="55015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C946612-ECCC-EE56-375C-3A658526ACAB}"/>
              </a:ext>
            </a:extLst>
          </p:cNvPr>
          <p:cNvCxnSpPr>
            <a:cxnSpLocks/>
          </p:cNvCxnSpPr>
          <p:nvPr/>
        </p:nvCxnSpPr>
        <p:spPr>
          <a:xfrm>
            <a:off x="5507316" y="55730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Diamond 54">
            <a:extLst>
              <a:ext uri="{FF2B5EF4-FFF2-40B4-BE49-F238E27FC236}">
                <a16:creationId xmlns:a16="http://schemas.microsoft.com/office/drawing/2014/main" id="{4CE987CC-91B8-A77E-7D43-1FFC5A3C559C}"/>
              </a:ext>
            </a:extLst>
          </p:cNvPr>
          <p:cNvSpPr/>
          <p:nvPr/>
        </p:nvSpPr>
        <p:spPr>
          <a:xfrm>
            <a:off x="5922619" y="5067213"/>
            <a:ext cx="1584910" cy="1011723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Rx BC selected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9BB676B-957E-AF04-8F68-06E1E9879E64}"/>
              </a:ext>
            </a:extLst>
          </p:cNvPr>
          <p:cNvSpPr/>
          <p:nvPr/>
        </p:nvSpPr>
        <p:spPr>
          <a:xfrm>
            <a:off x="7545896" y="5254792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2C143F0-9BAC-734B-97BD-F42A7B223A5C}"/>
              </a:ext>
            </a:extLst>
          </p:cNvPr>
          <p:cNvCxnSpPr>
            <a:cxnSpLocks/>
          </p:cNvCxnSpPr>
          <p:nvPr/>
        </p:nvCxnSpPr>
        <p:spPr>
          <a:xfrm>
            <a:off x="8105448" y="5501575"/>
            <a:ext cx="5486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1329AE1D-46F4-47E0-C0A5-CFEECC0AE832}"/>
              </a:ext>
            </a:extLst>
          </p:cNvPr>
          <p:cNvSpPr/>
          <p:nvPr/>
        </p:nvSpPr>
        <p:spPr>
          <a:xfrm>
            <a:off x="8694000" y="5215326"/>
            <a:ext cx="91603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Nurse education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84F307B-3284-8EEF-A558-F70668C1E33E}"/>
              </a:ext>
            </a:extLst>
          </p:cNvPr>
          <p:cNvSpPr/>
          <p:nvPr/>
        </p:nvSpPr>
        <p:spPr>
          <a:xfrm>
            <a:off x="6480619" y="6089377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4BC2C4C-78FF-8DA0-952D-4DA737106216}"/>
              </a:ext>
            </a:extLst>
          </p:cNvPr>
          <p:cNvCxnSpPr>
            <a:cxnSpLocks/>
          </p:cNvCxnSpPr>
          <p:nvPr/>
        </p:nvCxnSpPr>
        <p:spPr>
          <a:xfrm>
            <a:off x="7018877" y="6331901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reparation 60">
            <a:extLst>
              <a:ext uri="{FF2B5EF4-FFF2-40B4-BE49-F238E27FC236}">
                <a16:creationId xmlns:a16="http://schemas.microsoft.com/office/drawing/2014/main" id="{0A9799F4-631A-F45D-FBDE-4DA97E359FF8}"/>
              </a:ext>
            </a:extLst>
          </p:cNvPr>
          <p:cNvSpPr/>
          <p:nvPr/>
        </p:nvSpPr>
        <p:spPr>
          <a:xfrm>
            <a:off x="7426772" y="5868378"/>
            <a:ext cx="1771589" cy="888996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Other education</a:t>
            </a:r>
          </a:p>
          <a:p>
            <a:pPr algn="ctr"/>
            <a:r>
              <a:rPr lang="en-US" sz="1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6 mo. follow up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6E129DC-CB9F-75B5-3A8F-B6094861D908}"/>
              </a:ext>
            </a:extLst>
          </p:cNvPr>
          <p:cNvCxnSpPr>
            <a:cxnSpLocks/>
          </p:cNvCxnSpPr>
          <p:nvPr/>
        </p:nvCxnSpPr>
        <p:spPr>
          <a:xfrm>
            <a:off x="9615729" y="5462319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reparation 62">
            <a:extLst>
              <a:ext uri="{FF2B5EF4-FFF2-40B4-BE49-F238E27FC236}">
                <a16:creationId xmlns:a16="http://schemas.microsoft.com/office/drawing/2014/main" id="{D21ED34F-5315-C93D-8106-F5BABD778C9C}"/>
              </a:ext>
            </a:extLst>
          </p:cNvPr>
          <p:cNvSpPr/>
          <p:nvPr/>
        </p:nvSpPr>
        <p:spPr>
          <a:xfrm>
            <a:off x="9981489" y="5041063"/>
            <a:ext cx="1411154" cy="799842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6 mo. follow up</a:t>
            </a:r>
          </a:p>
        </p:txBody>
      </p:sp>
    </p:spTree>
    <p:extLst>
      <p:ext uri="{BB962C8B-B14F-4D97-AF65-F5344CB8AC3E}">
        <p14:creationId xmlns:p14="http://schemas.microsoft.com/office/powerpoint/2010/main" val="312399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51994-91D1-F29C-0CEC-E094D9346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43E4AC6-D128-07A3-8BEA-1C7A94E8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168" y="270732"/>
            <a:ext cx="10515600" cy="1325563"/>
          </a:xfrm>
        </p:spPr>
        <p:txBody>
          <a:bodyPr/>
          <a:lstStyle/>
          <a:p>
            <a:r>
              <a:rPr lang="en-US" dirty="0"/>
              <a:t>Process Map of Clinic Work Flow</a:t>
            </a:r>
          </a:p>
        </p:txBody>
      </p:sp>
      <p:pic>
        <p:nvPicPr>
          <p:cNvPr id="9" name="Picture 8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9179CCD2-7449-31DF-327A-2B8C5289F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0" y="274636"/>
            <a:ext cx="1715908" cy="2249160"/>
          </a:xfrm>
          <a:prstGeom prst="rect">
            <a:avLst/>
          </a:prstGeom>
        </p:spPr>
      </p:pic>
      <p:sp>
        <p:nvSpPr>
          <p:cNvPr id="10" name="Preparation 9">
            <a:extLst>
              <a:ext uri="{FF2B5EF4-FFF2-40B4-BE49-F238E27FC236}">
                <a16:creationId xmlns:a16="http://schemas.microsoft.com/office/drawing/2014/main" id="{CE3B17E4-64C8-5BE4-27ED-F1C5830376DF}"/>
              </a:ext>
            </a:extLst>
          </p:cNvPr>
          <p:cNvSpPr/>
          <p:nvPr/>
        </p:nvSpPr>
        <p:spPr>
          <a:xfrm>
            <a:off x="2884393" y="1734207"/>
            <a:ext cx="2063749" cy="1093076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43C147-A9D1-0468-69A1-ABB738534A99}"/>
              </a:ext>
            </a:extLst>
          </p:cNvPr>
          <p:cNvSpPr/>
          <p:nvPr/>
        </p:nvSpPr>
        <p:spPr>
          <a:xfrm>
            <a:off x="5507316" y="2029810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A483BDFD-85D2-4797-28D2-0EA5F1D21E79}"/>
              </a:ext>
            </a:extLst>
          </p:cNvPr>
          <p:cNvSpPr/>
          <p:nvPr/>
        </p:nvSpPr>
        <p:spPr>
          <a:xfrm>
            <a:off x="6273413" y="3077389"/>
            <a:ext cx="1469510" cy="81933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4D3D0BB2-CF25-7BAF-D0DA-F876A76F0C9F}"/>
              </a:ext>
            </a:extLst>
          </p:cNvPr>
          <p:cNvSpPr/>
          <p:nvPr/>
        </p:nvSpPr>
        <p:spPr>
          <a:xfrm>
            <a:off x="10053109" y="2832523"/>
            <a:ext cx="2029509" cy="1064201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D1FC266-78FB-B34E-5EA8-BBAF50854B8D}"/>
              </a:ext>
            </a:extLst>
          </p:cNvPr>
          <p:cNvCxnSpPr>
            <a:cxnSpLocks/>
          </p:cNvCxnSpPr>
          <p:nvPr/>
        </p:nvCxnSpPr>
        <p:spPr>
          <a:xfrm>
            <a:off x="4948142" y="2276803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6C8347C-1259-74D2-12E8-613BEF0DE2DA}"/>
              </a:ext>
            </a:extLst>
          </p:cNvPr>
          <p:cNvCxnSpPr>
            <a:cxnSpLocks/>
          </p:cNvCxnSpPr>
          <p:nvPr/>
        </p:nvCxnSpPr>
        <p:spPr>
          <a:xfrm>
            <a:off x="7609385" y="2217639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2E6C4FF6-FC1A-7EA4-E0CB-3A04BF4ABFF2}"/>
              </a:ext>
            </a:extLst>
          </p:cNvPr>
          <p:cNvSpPr/>
          <p:nvPr/>
        </p:nvSpPr>
        <p:spPr>
          <a:xfrm>
            <a:off x="8168559" y="2043562"/>
            <a:ext cx="244447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0012332-0F58-D7E6-E6FD-6B4845E4ECB0}"/>
              </a:ext>
            </a:extLst>
          </p:cNvPr>
          <p:cNvCxnSpPr>
            <a:cxnSpLocks/>
          </p:cNvCxnSpPr>
          <p:nvPr/>
        </p:nvCxnSpPr>
        <p:spPr>
          <a:xfrm>
            <a:off x="11067864" y="2276803"/>
            <a:ext cx="0" cy="548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E02FEFE-4B06-5CFA-53D3-F57656DDEFAA}"/>
              </a:ext>
            </a:extLst>
          </p:cNvPr>
          <p:cNvCxnSpPr>
            <a:cxnSpLocks/>
            <a:stCxn id="24" idx="2"/>
          </p:cNvCxnSpPr>
          <p:nvPr/>
        </p:nvCxnSpPr>
        <p:spPr>
          <a:xfrm flipH="1" flipV="1">
            <a:off x="7733189" y="3389681"/>
            <a:ext cx="1780424" cy="1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0648D260-CA65-7EEE-5846-E7B99CF4F8BA}"/>
              </a:ext>
            </a:extLst>
          </p:cNvPr>
          <p:cNvSpPr/>
          <p:nvPr/>
        </p:nvSpPr>
        <p:spPr>
          <a:xfrm>
            <a:off x="9513613" y="3153733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0C5F7D-142E-867F-AC25-85E0BA220115}"/>
              </a:ext>
            </a:extLst>
          </p:cNvPr>
          <p:cNvSpPr/>
          <p:nvPr/>
        </p:nvSpPr>
        <p:spPr>
          <a:xfrm>
            <a:off x="10798734" y="3896724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D99B9DD-AC25-4304-3090-EF4A03ABAF01}"/>
              </a:ext>
            </a:extLst>
          </p:cNvPr>
          <p:cNvCxnSpPr>
            <a:cxnSpLocks/>
          </p:cNvCxnSpPr>
          <p:nvPr/>
        </p:nvCxnSpPr>
        <p:spPr>
          <a:xfrm flipH="1" flipV="1">
            <a:off x="10260476" y="4287815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A82308D4-4E8D-F21D-41F5-1B45C4729EF1}"/>
              </a:ext>
            </a:extLst>
          </p:cNvPr>
          <p:cNvSpPr/>
          <p:nvPr/>
        </p:nvSpPr>
        <p:spPr>
          <a:xfrm>
            <a:off x="8153191" y="3974003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07D5240-747C-4B25-1593-D301D69A625E}"/>
              </a:ext>
            </a:extLst>
          </p:cNvPr>
          <p:cNvCxnSpPr>
            <a:stCxn id="18" idx="3"/>
          </p:cNvCxnSpPr>
          <p:nvPr/>
        </p:nvCxnSpPr>
        <p:spPr>
          <a:xfrm>
            <a:off x="10613036" y="2290555"/>
            <a:ext cx="4548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E677B9-472E-C180-AA26-A92D01940B23}"/>
              </a:ext>
            </a:extLst>
          </p:cNvPr>
          <p:cNvCxnSpPr>
            <a:cxnSpLocks/>
          </p:cNvCxnSpPr>
          <p:nvPr/>
        </p:nvCxnSpPr>
        <p:spPr>
          <a:xfrm>
            <a:off x="7008168" y="4310939"/>
            <a:ext cx="1097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D0AF43A-7EC6-CF35-FA43-D12860AEB55E}"/>
              </a:ext>
            </a:extLst>
          </p:cNvPr>
          <p:cNvCxnSpPr>
            <a:cxnSpLocks/>
          </p:cNvCxnSpPr>
          <p:nvPr/>
        </p:nvCxnSpPr>
        <p:spPr>
          <a:xfrm flipV="1">
            <a:off x="7008168" y="3945179"/>
            <a:ext cx="0" cy="365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A075DC8-FE27-FEC7-2134-332500B295C0}"/>
              </a:ext>
            </a:extLst>
          </p:cNvPr>
          <p:cNvCxnSpPr>
            <a:cxnSpLocks/>
          </p:cNvCxnSpPr>
          <p:nvPr/>
        </p:nvCxnSpPr>
        <p:spPr>
          <a:xfrm flipH="1">
            <a:off x="5735155" y="3487056"/>
            <a:ext cx="5382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B4F31F4A-E56F-62D3-FE93-A1581B0B6044}"/>
              </a:ext>
            </a:extLst>
          </p:cNvPr>
          <p:cNvSpPr/>
          <p:nvPr/>
        </p:nvSpPr>
        <p:spPr>
          <a:xfrm>
            <a:off x="3600809" y="3280325"/>
            <a:ext cx="2102069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9802F24-468E-FEB9-643B-D0048F4042DA}"/>
              </a:ext>
            </a:extLst>
          </p:cNvPr>
          <p:cNvCxnSpPr>
            <a:cxnSpLocks/>
          </p:cNvCxnSpPr>
          <p:nvPr/>
        </p:nvCxnSpPr>
        <p:spPr>
          <a:xfrm flipH="1">
            <a:off x="2609254" y="3527318"/>
            <a:ext cx="9160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Diamond 40">
            <a:extLst>
              <a:ext uri="{FF2B5EF4-FFF2-40B4-BE49-F238E27FC236}">
                <a16:creationId xmlns:a16="http://schemas.microsoft.com/office/drawing/2014/main" id="{0E592EA5-24AA-C623-6EF6-842B0E7DEA9A}"/>
              </a:ext>
            </a:extLst>
          </p:cNvPr>
          <p:cNvSpPr/>
          <p:nvPr/>
        </p:nvSpPr>
        <p:spPr>
          <a:xfrm>
            <a:off x="888130" y="2935426"/>
            <a:ext cx="1715908" cy="1205793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31A47BF-8566-B737-D8B8-FC9D6FCA5DEF}"/>
              </a:ext>
            </a:extLst>
          </p:cNvPr>
          <p:cNvSpPr/>
          <p:nvPr/>
        </p:nvSpPr>
        <p:spPr>
          <a:xfrm>
            <a:off x="1471739" y="4179165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4939BC7-F51C-0F27-78CB-ABE240132237}"/>
              </a:ext>
            </a:extLst>
          </p:cNvPr>
          <p:cNvSpPr/>
          <p:nvPr/>
        </p:nvSpPr>
        <p:spPr>
          <a:xfrm>
            <a:off x="351286" y="3308510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63164D4-EA4A-EE2F-76C9-3B4260061EEA}"/>
              </a:ext>
            </a:extLst>
          </p:cNvPr>
          <p:cNvCxnSpPr>
            <a:cxnSpLocks/>
          </p:cNvCxnSpPr>
          <p:nvPr/>
        </p:nvCxnSpPr>
        <p:spPr>
          <a:xfrm>
            <a:off x="620415" y="3882563"/>
            <a:ext cx="0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3DDDD037-F5AC-FC30-E29F-E4D057C420AF}"/>
              </a:ext>
            </a:extLst>
          </p:cNvPr>
          <p:cNvSpPr/>
          <p:nvPr/>
        </p:nvSpPr>
        <p:spPr>
          <a:xfrm>
            <a:off x="142504" y="4084883"/>
            <a:ext cx="1004337" cy="81117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052E0DB-909E-19A6-84F8-25922F689EAD}"/>
              </a:ext>
            </a:extLst>
          </p:cNvPr>
          <p:cNvCxnSpPr>
            <a:cxnSpLocks/>
          </p:cNvCxnSpPr>
          <p:nvPr/>
        </p:nvCxnSpPr>
        <p:spPr>
          <a:xfrm>
            <a:off x="1720855" y="4704704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1157521-020E-2A07-11EE-63E1E5CBA943}"/>
              </a:ext>
            </a:extLst>
          </p:cNvPr>
          <p:cNvCxnSpPr>
            <a:cxnSpLocks/>
          </p:cNvCxnSpPr>
          <p:nvPr/>
        </p:nvCxnSpPr>
        <p:spPr>
          <a:xfrm>
            <a:off x="2246171" y="55730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A93F19F-1A99-CD4A-E6FF-DAB9225136AE}"/>
              </a:ext>
            </a:extLst>
          </p:cNvPr>
          <p:cNvSpPr/>
          <p:nvPr/>
        </p:nvSpPr>
        <p:spPr>
          <a:xfrm>
            <a:off x="1039401" y="5163408"/>
            <a:ext cx="1206770" cy="8193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AEBF6DC-33FE-B890-3A67-5ED7FF0FE0E9}"/>
              </a:ext>
            </a:extLst>
          </p:cNvPr>
          <p:cNvSpPr/>
          <p:nvPr/>
        </p:nvSpPr>
        <p:spPr>
          <a:xfrm>
            <a:off x="4550276" y="5254582"/>
            <a:ext cx="91603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1" name="Cloud 50">
            <a:extLst>
              <a:ext uri="{FF2B5EF4-FFF2-40B4-BE49-F238E27FC236}">
                <a16:creationId xmlns:a16="http://schemas.microsoft.com/office/drawing/2014/main" id="{CA40F1AE-44D3-11F6-2327-919E8ECF70B3}"/>
              </a:ext>
            </a:extLst>
          </p:cNvPr>
          <p:cNvSpPr/>
          <p:nvPr/>
        </p:nvSpPr>
        <p:spPr>
          <a:xfrm>
            <a:off x="2641294" y="5091908"/>
            <a:ext cx="1469510" cy="819335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43527A2-DD09-CD09-0E1E-7817F38386C7}"/>
              </a:ext>
            </a:extLst>
          </p:cNvPr>
          <p:cNvCxnSpPr>
            <a:cxnSpLocks/>
          </p:cNvCxnSpPr>
          <p:nvPr/>
        </p:nvCxnSpPr>
        <p:spPr>
          <a:xfrm>
            <a:off x="4110804" y="55015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162F0EB-0C0C-5C32-62F2-4716772BD99E}"/>
              </a:ext>
            </a:extLst>
          </p:cNvPr>
          <p:cNvCxnSpPr>
            <a:cxnSpLocks/>
          </p:cNvCxnSpPr>
          <p:nvPr/>
        </p:nvCxnSpPr>
        <p:spPr>
          <a:xfrm>
            <a:off x="5507316" y="5573075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Diamond 54">
            <a:extLst>
              <a:ext uri="{FF2B5EF4-FFF2-40B4-BE49-F238E27FC236}">
                <a16:creationId xmlns:a16="http://schemas.microsoft.com/office/drawing/2014/main" id="{55A59F09-2967-1654-EC54-F61A0A88476F}"/>
              </a:ext>
            </a:extLst>
          </p:cNvPr>
          <p:cNvSpPr/>
          <p:nvPr/>
        </p:nvSpPr>
        <p:spPr>
          <a:xfrm>
            <a:off x="5922619" y="5067213"/>
            <a:ext cx="1584910" cy="1011723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195128B-EEAE-4A1F-C935-6CB58F6331CF}"/>
              </a:ext>
            </a:extLst>
          </p:cNvPr>
          <p:cNvSpPr/>
          <p:nvPr/>
        </p:nvSpPr>
        <p:spPr>
          <a:xfrm>
            <a:off x="7545896" y="5254792"/>
            <a:ext cx="539496" cy="49377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B9565CF-D51F-BBE9-8BDA-0DFD96D0B94E}"/>
              </a:ext>
            </a:extLst>
          </p:cNvPr>
          <p:cNvCxnSpPr>
            <a:cxnSpLocks/>
          </p:cNvCxnSpPr>
          <p:nvPr/>
        </p:nvCxnSpPr>
        <p:spPr>
          <a:xfrm>
            <a:off x="8105448" y="5501575"/>
            <a:ext cx="5486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C613D896-B803-E8AE-7A25-F39D2DAC7DE5}"/>
              </a:ext>
            </a:extLst>
          </p:cNvPr>
          <p:cNvSpPr/>
          <p:nvPr/>
        </p:nvSpPr>
        <p:spPr>
          <a:xfrm>
            <a:off x="8694000" y="5215326"/>
            <a:ext cx="916037" cy="4939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1D986690-0B42-BB16-7BF8-F8CD5F2369E6}"/>
              </a:ext>
            </a:extLst>
          </p:cNvPr>
          <p:cNvSpPr/>
          <p:nvPr/>
        </p:nvSpPr>
        <p:spPr>
          <a:xfrm>
            <a:off x="6480619" y="6089377"/>
            <a:ext cx="538258" cy="493987"/>
          </a:xfrm>
          <a:prstGeom prst="ellipse">
            <a:avLst/>
          </a:prstGeom>
          <a:solidFill>
            <a:srgbClr val="E066A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B62D90A-1A35-93E7-A098-6C4B4C587FC7}"/>
              </a:ext>
            </a:extLst>
          </p:cNvPr>
          <p:cNvCxnSpPr>
            <a:cxnSpLocks/>
          </p:cNvCxnSpPr>
          <p:nvPr/>
        </p:nvCxnSpPr>
        <p:spPr>
          <a:xfrm>
            <a:off x="7018877" y="6331901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reparation 60">
            <a:extLst>
              <a:ext uri="{FF2B5EF4-FFF2-40B4-BE49-F238E27FC236}">
                <a16:creationId xmlns:a16="http://schemas.microsoft.com/office/drawing/2014/main" id="{EF98F337-EFF8-C351-CD4D-18ABD48A8EF6}"/>
              </a:ext>
            </a:extLst>
          </p:cNvPr>
          <p:cNvSpPr/>
          <p:nvPr/>
        </p:nvSpPr>
        <p:spPr>
          <a:xfrm>
            <a:off x="7426772" y="5868378"/>
            <a:ext cx="1771589" cy="888996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3AC7A22F-BD43-3DB5-7FD7-3447F7319A89}"/>
              </a:ext>
            </a:extLst>
          </p:cNvPr>
          <p:cNvCxnSpPr>
            <a:cxnSpLocks/>
          </p:cNvCxnSpPr>
          <p:nvPr/>
        </p:nvCxnSpPr>
        <p:spPr>
          <a:xfrm>
            <a:off x="9615729" y="5462319"/>
            <a:ext cx="365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reparation 62">
            <a:extLst>
              <a:ext uri="{FF2B5EF4-FFF2-40B4-BE49-F238E27FC236}">
                <a16:creationId xmlns:a16="http://schemas.microsoft.com/office/drawing/2014/main" id="{82D70462-5E69-D05E-32AB-6ED560C929BA}"/>
              </a:ext>
            </a:extLst>
          </p:cNvPr>
          <p:cNvSpPr/>
          <p:nvPr/>
        </p:nvSpPr>
        <p:spPr>
          <a:xfrm>
            <a:off x="9981489" y="5041063"/>
            <a:ext cx="1411154" cy="799842"/>
          </a:xfrm>
          <a:prstGeom prst="flowChartPreparati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020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497336AF3E2A42B2A6743BBA332EC5" ma:contentTypeVersion="13" ma:contentTypeDescription="Create a new document." ma:contentTypeScope="" ma:versionID="bf5aa3c5c6c45dd517e4ac1391a2e858">
  <xsd:schema xmlns:xsd="http://www.w3.org/2001/XMLSchema" xmlns:xs="http://www.w3.org/2001/XMLSchema" xmlns:p="http://schemas.microsoft.com/office/2006/metadata/properties" xmlns:ns2="736ad0f9-758f-4ad3-8b46-eb8fcc70d17f" xmlns:ns3="5caa1545-8db8-4e63-ac82-b8807112b9dc" targetNamespace="http://schemas.microsoft.com/office/2006/metadata/properties" ma:root="true" ma:fieldsID="fc1a6fa743ff2ed24f308cbee98fb14f" ns2:_="" ns3:_="">
    <xsd:import namespace="736ad0f9-758f-4ad3-8b46-eb8fcc70d17f"/>
    <xsd:import namespace="5caa1545-8db8-4e63-ac82-b8807112b9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6ad0f9-758f-4ad3-8b46-eb8fcc70d1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bef258-6135-4d8b-802a-0ff43527fc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aa1545-8db8-4e63-ac82-b8807112b9d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b361be1-5a28-4065-83a2-453793953848}" ma:internalName="TaxCatchAll" ma:showField="CatchAllData" ma:web="5caa1545-8db8-4e63-ac82-b8807112b9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caa1545-8db8-4e63-ac82-b8807112b9dc" xsi:nil="true"/>
    <lcf76f155ced4ddcb4097134ff3c332f xmlns="736ad0f9-758f-4ad3-8b46-eb8fcc70d1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F5A4786-6F15-46F1-A64B-69928811206D}"/>
</file>

<file path=customXml/itemProps2.xml><?xml version="1.0" encoding="utf-8"?>
<ds:datastoreItem xmlns:ds="http://schemas.openxmlformats.org/officeDocument/2006/customXml" ds:itemID="{66E187CB-DC0D-4D86-991E-6309E15E5929}"/>
</file>

<file path=customXml/itemProps3.xml><?xml version="1.0" encoding="utf-8"?>
<ds:datastoreItem xmlns:ds="http://schemas.openxmlformats.org/officeDocument/2006/customXml" ds:itemID="{4065F7EF-CCBA-4B57-A603-CFE5D7990F3E}"/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99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Process Map of Clinic Work Flow</vt:lpstr>
      <vt:lpstr>Process Map of Clinic Work Flow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Logan</dc:creator>
  <cp:lastModifiedBy>Danielle Lewald</cp:lastModifiedBy>
  <cp:revision>1</cp:revision>
  <dcterms:created xsi:type="dcterms:W3CDTF">2025-06-05T21:18:14Z</dcterms:created>
  <dcterms:modified xsi:type="dcterms:W3CDTF">2025-07-25T20:43:46Z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0x010100BE497336AF3E2A42B2A6743BBA332EC5</vt:lpwstr>
  </property>
</Properties>
</file>